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0" r:id="rId1"/>
  </p:sldMasterIdLst>
  <p:sldIdLst>
    <p:sldId id="278" r:id="rId2"/>
    <p:sldId id="256" r:id="rId3"/>
    <p:sldId id="260" r:id="rId4"/>
    <p:sldId id="264" r:id="rId5"/>
    <p:sldId id="271" r:id="rId6"/>
    <p:sldId id="265" r:id="rId7"/>
    <p:sldId id="272" r:id="rId8"/>
    <p:sldId id="266" r:id="rId9"/>
    <p:sldId id="274" r:id="rId10"/>
    <p:sldId id="267" r:id="rId11"/>
    <p:sldId id="273" r:id="rId12"/>
    <p:sldId id="268" r:id="rId13"/>
    <p:sldId id="275" r:id="rId14"/>
    <p:sldId id="269" r:id="rId15"/>
    <p:sldId id="276" r:id="rId16"/>
    <p:sldId id="270" r:id="rId17"/>
    <p:sldId id="277" r:id="rId18"/>
  </p:sldIdLst>
  <p:sldSz cx="6858000" cy="12192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71CE84-DDC1-456E-A3A8-81CC62C41DB9}" v="13" dt="2025-11-16T18:51:13.430"/>
    <p1510:client id="{3320D436-92CC-428A-A2CE-D1B15EEE1CD8}" v="574" dt="2025-11-16T18:25:58.408"/>
    <p1510:client id="{51168376-6A67-425B-82AB-8B6D1AD8590C}" v="324" dt="2025-11-16T16:48:28.8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71576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512580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978810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383066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82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82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342840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875736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38751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305275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239558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473455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059286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O Grimoire de Python - Carolina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512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6679B85-C774-CABE-A270-F5CB3C68F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650" dirty="0"/>
          </a:p>
        </p:txBody>
      </p:sp>
      <p:pic>
        <p:nvPicPr>
          <p:cNvPr id="3" name="Imagem 2" descr="Uma imagem contendo Diagrama&#10;&#10;O conteúdo gerado por IA pode estar incorreto.">
            <a:extLst>
              <a:ext uri="{FF2B5EF4-FFF2-40B4-BE49-F238E27FC236}">
                <a16:creationId xmlns:a16="http://schemas.microsoft.com/office/drawing/2014/main" id="{AD80F375-BE42-7DF5-AEC5-9C711393D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2151"/>
            <a:ext cx="6858000" cy="12932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495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C66C4D-249C-F6E0-D16C-8C954C487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D54291ED-2607-2632-61B5-2EC508F3D0A8}"/>
              </a:ext>
            </a:extLst>
          </p:cNvPr>
          <p:cNvSpPr txBox="1"/>
          <p:nvPr/>
        </p:nvSpPr>
        <p:spPr>
          <a:xfrm>
            <a:off x="199001" y="5444657"/>
            <a:ext cx="649611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000" dirty="0">
                <a:solidFill>
                  <a:schemeClr val="accent4"/>
                </a:solidFill>
                <a:ea typeface="+mn-lt"/>
                <a:cs typeface="+mn-lt"/>
              </a:rPr>
              <a:t>Método </a:t>
            </a:r>
            <a:r>
              <a:rPr lang="pt-BR" sz="4000" dirty="0" err="1">
                <a:solidFill>
                  <a:schemeClr val="accent4"/>
                </a:solidFill>
                <a:latin typeface="Consolas"/>
                <a:ea typeface="+mn-lt"/>
                <a:cs typeface="+mn-lt"/>
              </a:rPr>
              <a:t>get</a:t>
            </a:r>
            <a:r>
              <a:rPr lang="pt-BR" sz="4000" dirty="0">
                <a:solidFill>
                  <a:schemeClr val="accent4"/>
                </a:solidFill>
                <a:latin typeface="Consolas"/>
                <a:ea typeface="+mn-lt"/>
                <a:cs typeface="+mn-lt"/>
              </a:rPr>
              <a:t>()</a:t>
            </a:r>
            <a:r>
              <a:rPr lang="pt-BR" sz="4000" dirty="0">
                <a:solidFill>
                  <a:schemeClr val="accent4"/>
                </a:solidFill>
                <a:ea typeface="+mn-lt"/>
                <a:cs typeface="+mn-lt"/>
              </a:rPr>
              <a:t>: Seleção mais segura</a:t>
            </a:r>
            <a:endParaRPr lang="pt-BR" dirty="0">
              <a:solidFill>
                <a:schemeClr val="accent4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B130261-2F12-CB1B-4CEA-0EFF6DABD79F}"/>
              </a:ext>
            </a:extLst>
          </p:cNvPr>
          <p:cNvSpPr txBox="1"/>
          <p:nvPr/>
        </p:nvSpPr>
        <p:spPr>
          <a:xfrm>
            <a:off x="2476196" y="3519471"/>
            <a:ext cx="150445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9600" dirty="0">
                <a:solidFill>
                  <a:schemeClr val="accent4"/>
                </a:solidFill>
              </a:rPr>
              <a:t>05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D18F031F-083C-46D5-70BA-CE1C398B2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 Grimoire de Python - Carolina Ribeiro</a:t>
            </a:r>
          </a:p>
        </p:txBody>
      </p:sp>
    </p:spTree>
    <p:extLst>
      <p:ext uri="{BB962C8B-B14F-4D97-AF65-F5344CB8AC3E}">
        <p14:creationId xmlns:p14="http://schemas.microsoft.com/office/powerpoint/2010/main" val="4200671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CF4204D-087C-56D5-7D06-E0CC05A38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8F27A1C-35F8-4B0E-D9B1-D505F6CC7E6A}"/>
              </a:ext>
            </a:extLst>
          </p:cNvPr>
          <p:cNvSpPr txBox="1"/>
          <p:nvPr/>
        </p:nvSpPr>
        <p:spPr>
          <a:xfrm>
            <a:off x="572391" y="2014541"/>
            <a:ext cx="5711128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err="1">
                <a:solidFill>
                  <a:schemeClr val="accent4"/>
                </a:solidFill>
                <a:latin typeface="Consolas"/>
              </a:rPr>
              <a:t>get</a:t>
            </a:r>
            <a:r>
              <a:rPr lang="pt-BR" sz="3200" dirty="0">
                <a:solidFill>
                  <a:schemeClr val="accent4"/>
                </a:solidFill>
                <a:latin typeface="Consolas"/>
              </a:rPr>
              <a:t>()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 evita erros caso a chave não exista.</a:t>
            </a:r>
            <a:endParaRPr lang="pt-BR" sz="3200">
              <a:solidFill>
                <a:schemeClr val="accent4"/>
              </a:solidFill>
            </a:endParaRPr>
          </a:p>
          <a:p>
            <a:r>
              <a:rPr lang="pt-BR" sz="3200" b="1" dirty="0">
                <a:solidFill>
                  <a:schemeClr val="accent4"/>
                </a:solidFill>
                <a:ea typeface="+mn-lt"/>
                <a:cs typeface="+mn-lt"/>
              </a:rPr>
              <a:t>Exemplo real: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 buscar telefone caso tenha sido cadastrado</a:t>
            </a:r>
            <a:endParaRPr lang="pt-BR" sz="3200">
              <a:solidFill>
                <a:schemeClr val="accent4"/>
              </a:solidFill>
            </a:endParaRPr>
          </a:p>
          <a:p>
            <a:pPr algn="l"/>
            <a:endParaRPr lang="pt-BR" sz="32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299DCD2-6D27-F9DA-7731-E0236CA08996}"/>
              </a:ext>
            </a:extLst>
          </p:cNvPr>
          <p:cNvSpPr txBox="1"/>
          <p:nvPr/>
        </p:nvSpPr>
        <p:spPr>
          <a:xfrm>
            <a:off x="785184" y="364503"/>
            <a:ext cx="5295773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Método </a:t>
            </a:r>
            <a:r>
              <a:rPr lang="pt-BR" sz="3200" err="1">
                <a:solidFill>
                  <a:schemeClr val="accent4"/>
                </a:solidFill>
                <a:latin typeface="Consolas"/>
              </a:rPr>
              <a:t>get</a:t>
            </a:r>
            <a:r>
              <a:rPr lang="pt-BR" sz="3200" dirty="0">
                <a:solidFill>
                  <a:schemeClr val="accent4"/>
                </a:solidFill>
                <a:latin typeface="Consolas"/>
              </a:rPr>
              <a:t>()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: Seleção mais segura</a:t>
            </a:r>
            <a:endParaRPr lang="pt-BR" sz="3200">
              <a:solidFill>
                <a:schemeClr val="accent4"/>
              </a:solidFill>
            </a:endParaRPr>
          </a:p>
        </p:txBody>
      </p:sp>
      <p:pic>
        <p:nvPicPr>
          <p:cNvPr id="5" name="Imagem 4" descr="Interface gráfica do usuário, Texto, Aplicativo&#10;&#10;O conteúdo gerado por IA pode estar incorreto.">
            <a:extLst>
              <a:ext uri="{FF2B5EF4-FFF2-40B4-BE49-F238E27FC236}">
                <a16:creationId xmlns:a16="http://schemas.microsoft.com/office/drawing/2014/main" id="{E6DCEDA7-F426-ACBD-13A4-A988DEE0F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976" y="4893527"/>
            <a:ext cx="5742879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881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F99E50-0607-0ACA-C126-E2AED72BC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281D75B-7262-DE74-B544-81AEE359D902}"/>
              </a:ext>
            </a:extLst>
          </p:cNvPr>
          <p:cNvSpPr txBox="1"/>
          <p:nvPr/>
        </p:nvSpPr>
        <p:spPr>
          <a:xfrm>
            <a:off x="199001" y="5136881"/>
            <a:ext cx="649611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000" dirty="0">
                <a:solidFill>
                  <a:schemeClr val="accent4"/>
                </a:solidFill>
                <a:ea typeface="+mn-lt"/>
                <a:cs typeface="+mn-lt"/>
              </a:rPr>
              <a:t>Listas de dicionários: Selecionando em estruturas maiores</a:t>
            </a:r>
            <a:endParaRPr lang="pt-BR" dirty="0">
              <a:solidFill>
                <a:schemeClr val="accent4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BA1672D-15D7-B729-513B-27B54CA52AB5}"/>
              </a:ext>
            </a:extLst>
          </p:cNvPr>
          <p:cNvSpPr txBox="1"/>
          <p:nvPr/>
        </p:nvSpPr>
        <p:spPr>
          <a:xfrm>
            <a:off x="2476196" y="3519471"/>
            <a:ext cx="150445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9600" dirty="0">
                <a:solidFill>
                  <a:schemeClr val="accent4"/>
                </a:solidFill>
              </a:rPr>
              <a:t>06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E9B16EFE-3B21-CE8D-A70E-A60984EB6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 Grimoire de Python - Carolina Ribeiro</a:t>
            </a:r>
          </a:p>
        </p:txBody>
      </p:sp>
    </p:spTree>
    <p:extLst>
      <p:ext uri="{BB962C8B-B14F-4D97-AF65-F5344CB8AC3E}">
        <p14:creationId xmlns:p14="http://schemas.microsoft.com/office/powerpoint/2010/main" val="3067449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3EF71AFE-0D52-8A8D-E6FC-57300AA2E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8DC01AB-41BE-9771-07EC-C2507AD6D7CF}"/>
              </a:ext>
            </a:extLst>
          </p:cNvPr>
          <p:cNvSpPr txBox="1"/>
          <p:nvPr/>
        </p:nvSpPr>
        <p:spPr>
          <a:xfrm>
            <a:off x="657645" y="1972935"/>
            <a:ext cx="5486144" cy="28901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C358B77-E7EC-272C-AF1D-A7EA96DB7D95}"/>
              </a:ext>
            </a:extLst>
          </p:cNvPr>
          <p:cNvSpPr txBox="1"/>
          <p:nvPr/>
        </p:nvSpPr>
        <p:spPr>
          <a:xfrm>
            <a:off x="558921" y="609128"/>
            <a:ext cx="569999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/>
              <a:t> </a:t>
            </a:r>
            <a:r>
              <a:rPr lang="pt-BR" sz="3200" dirty="0">
                <a:solidFill>
                  <a:schemeClr val="accent4"/>
                </a:solidFill>
              </a:rPr>
              <a:t>Listas de dicionários: Selecionando em estruturas maiores</a:t>
            </a:r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CAD86FD-E635-E8CD-F5C1-AE7388D30F21}"/>
              </a:ext>
            </a:extLst>
          </p:cNvPr>
          <p:cNvSpPr txBox="1"/>
          <p:nvPr/>
        </p:nvSpPr>
        <p:spPr>
          <a:xfrm>
            <a:off x="335897" y="2838339"/>
            <a:ext cx="5814966" cy="23391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Muito usado em APIs, JSON e bancos de dados.</a:t>
            </a:r>
            <a:endParaRPr lang="pt-BR" sz="3200">
              <a:solidFill>
                <a:schemeClr val="accent4"/>
              </a:solidFill>
            </a:endParaRPr>
          </a:p>
          <a:p>
            <a:r>
              <a:rPr lang="pt-BR" sz="3200" b="1" dirty="0">
                <a:solidFill>
                  <a:schemeClr val="accent4"/>
                </a:solidFill>
                <a:ea typeface="+mn-lt"/>
                <a:cs typeface="+mn-lt"/>
              </a:rPr>
              <a:t>Exemplo real: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 pegar o nome do primeiro aluno.</a:t>
            </a:r>
            <a:endParaRPr lang="pt-BR" sz="3200">
              <a:solidFill>
                <a:schemeClr val="accent4"/>
              </a:solidFill>
            </a:endParaRPr>
          </a:p>
          <a:p>
            <a:pPr algn="l"/>
            <a:endParaRPr lang="pt-BR" dirty="0"/>
          </a:p>
        </p:txBody>
      </p:sp>
      <p:pic>
        <p:nvPicPr>
          <p:cNvPr id="6" name="Imagem 5" descr="Texto&#10;&#10;O conteúdo gerado por IA pode estar incorreto.">
            <a:extLst>
              <a:ext uri="{FF2B5EF4-FFF2-40B4-BE49-F238E27FC236}">
                <a16:creationId xmlns:a16="http://schemas.microsoft.com/office/drawing/2014/main" id="{0D7DF5E4-DCDF-7B25-8BE0-E9DB5A98E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121" y="5172307"/>
            <a:ext cx="615175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524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661664-D09B-10B5-5862-4BCC55929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CCEBAF0-D333-C498-8429-8F2A7EC23D5C}"/>
              </a:ext>
            </a:extLst>
          </p:cNvPr>
          <p:cNvSpPr txBox="1"/>
          <p:nvPr/>
        </p:nvSpPr>
        <p:spPr>
          <a:xfrm>
            <a:off x="180416" y="5551332"/>
            <a:ext cx="649611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600" b="1" dirty="0">
                <a:solidFill>
                  <a:schemeClr val="accent4"/>
                </a:solidFill>
              </a:rPr>
              <a:t>Seletores condicionais: Filtrando dados</a:t>
            </a:r>
            <a:endParaRPr lang="pt-BR" sz="3600">
              <a:solidFill>
                <a:schemeClr val="accent4"/>
              </a:solidFill>
            </a:endParaRPr>
          </a:p>
          <a:p>
            <a:pPr algn="ctr"/>
            <a:endParaRPr lang="pt-BR" sz="3600" dirty="0">
              <a:solidFill>
                <a:schemeClr val="accent4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0A84250-C504-DDCA-622D-3A453873EE4E}"/>
              </a:ext>
            </a:extLst>
          </p:cNvPr>
          <p:cNvSpPr txBox="1"/>
          <p:nvPr/>
        </p:nvSpPr>
        <p:spPr>
          <a:xfrm>
            <a:off x="2476196" y="3519471"/>
            <a:ext cx="150445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9600" dirty="0">
                <a:solidFill>
                  <a:schemeClr val="accent4"/>
                </a:solidFill>
              </a:rPr>
              <a:t>07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ECE30CC3-BE4C-65B2-22F2-C006ECDC3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 Grimoire de Python - Carolina Ribeiro</a:t>
            </a:r>
          </a:p>
        </p:txBody>
      </p:sp>
    </p:spTree>
    <p:extLst>
      <p:ext uri="{BB962C8B-B14F-4D97-AF65-F5344CB8AC3E}">
        <p14:creationId xmlns:p14="http://schemas.microsoft.com/office/powerpoint/2010/main" val="3941196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800727C-661F-0A26-DCED-2F39D604F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17C1B57-22A9-8EB2-EA44-8868CD51C942}"/>
              </a:ext>
            </a:extLst>
          </p:cNvPr>
          <p:cNvSpPr txBox="1"/>
          <p:nvPr/>
        </p:nvSpPr>
        <p:spPr>
          <a:xfrm>
            <a:off x="629426" y="646298"/>
            <a:ext cx="5607289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Seletores condicionais: Filtrando dados</a:t>
            </a:r>
            <a:endParaRPr lang="pt-BR" sz="3200">
              <a:solidFill>
                <a:schemeClr val="accent4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33DCB9E-8407-6607-9EE5-684B31B1F83A}"/>
              </a:ext>
            </a:extLst>
          </p:cNvPr>
          <p:cNvSpPr txBox="1"/>
          <p:nvPr/>
        </p:nvSpPr>
        <p:spPr>
          <a:xfrm>
            <a:off x="385258" y="2161510"/>
            <a:ext cx="5624595" cy="28315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err="1">
                <a:solidFill>
                  <a:schemeClr val="accent4"/>
                </a:solidFill>
                <a:ea typeface="+mn-lt"/>
                <a:cs typeface="+mn-lt"/>
              </a:rPr>
              <a:t>List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 </a:t>
            </a:r>
            <a:r>
              <a:rPr lang="pt-BR" sz="3200" err="1">
                <a:solidFill>
                  <a:schemeClr val="accent4"/>
                </a:solidFill>
                <a:ea typeface="+mn-lt"/>
                <a:cs typeface="+mn-lt"/>
              </a:rPr>
              <a:t>comprehensions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 </a:t>
            </a:r>
            <a:r>
              <a:rPr lang="pt-BR" sz="3200">
                <a:solidFill>
                  <a:schemeClr val="accent4"/>
                </a:solidFill>
                <a:ea typeface="+mn-lt"/>
                <a:cs typeface="+mn-lt"/>
              </a:rPr>
              <a:t>permitem selecionar apenas o que você precisa.</a:t>
            </a:r>
            <a:endParaRPr lang="pt-BR" sz="3200">
              <a:solidFill>
                <a:schemeClr val="accent4"/>
              </a:solidFill>
            </a:endParaRPr>
          </a:p>
          <a:p>
            <a:r>
              <a:rPr lang="pt-BR" sz="3200" b="1">
                <a:solidFill>
                  <a:schemeClr val="accent4"/>
                </a:solidFill>
                <a:ea typeface="+mn-lt"/>
                <a:cs typeface="+mn-lt"/>
              </a:rPr>
              <a:t>Exemplo real:</a:t>
            </a:r>
            <a:r>
              <a:rPr lang="pt-BR" sz="3200">
                <a:solidFill>
                  <a:schemeClr val="accent4"/>
                </a:solidFill>
                <a:ea typeface="+mn-lt"/>
                <a:cs typeface="+mn-lt"/>
              </a:rPr>
              <a:t> listar produtos acima de R$100.</a:t>
            </a:r>
            <a:endParaRPr lang="pt-BR" sz="3200">
              <a:solidFill>
                <a:schemeClr val="accent4"/>
              </a:solidFill>
            </a:endParaRPr>
          </a:p>
          <a:p>
            <a:pPr algn="l"/>
            <a:endParaRPr lang="pt-BR" dirty="0"/>
          </a:p>
        </p:txBody>
      </p:sp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0DC5FA28-17AE-9B91-B31C-80D153DAC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92" y="5190893"/>
            <a:ext cx="5835806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7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BF7045-E6A9-1C63-2012-D78638CC4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D4870B27-0FBD-9191-BC0F-2525ABFDB0E9}"/>
              </a:ext>
            </a:extLst>
          </p:cNvPr>
          <p:cNvSpPr txBox="1"/>
          <p:nvPr/>
        </p:nvSpPr>
        <p:spPr>
          <a:xfrm>
            <a:off x="199001" y="5444657"/>
            <a:ext cx="649611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000" dirty="0">
                <a:solidFill>
                  <a:schemeClr val="accent4"/>
                </a:solidFill>
                <a:ea typeface="+mn-lt"/>
                <a:cs typeface="+mn-lt"/>
              </a:rPr>
              <a:t>Operador </a:t>
            </a:r>
            <a:r>
              <a:rPr lang="pt-BR" sz="4000" dirty="0">
                <a:solidFill>
                  <a:schemeClr val="accent4"/>
                </a:solidFill>
                <a:latin typeface="Consolas"/>
                <a:ea typeface="+mn-lt"/>
                <a:cs typeface="+mn-lt"/>
              </a:rPr>
              <a:t>in</a:t>
            </a:r>
            <a:r>
              <a:rPr lang="pt-BR" sz="4000" dirty="0">
                <a:solidFill>
                  <a:schemeClr val="accent4"/>
                </a:solidFill>
                <a:ea typeface="+mn-lt"/>
                <a:cs typeface="+mn-lt"/>
              </a:rPr>
              <a:t>: Verificando existência</a:t>
            </a:r>
            <a:endParaRPr lang="pt-BR" dirty="0">
              <a:solidFill>
                <a:schemeClr val="accent4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12D8258-2D9F-4060-B3D0-6B2886A8DCDB}"/>
              </a:ext>
            </a:extLst>
          </p:cNvPr>
          <p:cNvSpPr txBox="1"/>
          <p:nvPr/>
        </p:nvSpPr>
        <p:spPr>
          <a:xfrm>
            <a:off x="2476196" y="3519471"/>
            <a:ext cx="150445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9600" dirty="0">
                <a:solidFill>
                  <a:schemeClr val="accent4"/>
                </a:solidFill>
              </a:rPr>
              <a:t>08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2A4AE223-63DB-42AD-2E84-C32AA9578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 Grimoire de Python - Carolina Ribeiro</a:t>
            </a:r>
          </a:p>
        </p:txBody>
      </p:sp>
    </p:spTree>
    <p:extLst>
      <p:ext uri="{BB962C8B-B14F-4D97-AF65-F5344CB8AC3E}">
        <p14:creationId xmlns:p14="http://schemas.microsoft.com/office/powerpoint/2010/main" val="1603187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FDFB8E57-958F-76D3-AD53-9ABF2F0EC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8330345-1D39-0396-6974-0A18172D9537}"/>
              </a:ext>
            </a:extLst>
          </p:cNvPr>
          <p:cNvSpPr txBox="1"/>
          <p:nvPr/>
        </p:nvSpPr>
        <p:spPr>
          <a:xfrm>
            <a:off x="730707" y="563087"/>
            <a:ext cx="5382305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Operador </a:t>
            </a:r>
            <a:r>
              <a:rPr lang="pt-BR" sz="3200" dirty="0">
                <a:solidFill>
                  <a:schemeClr val="accent4"/>
                </a:solidFill>
                <a:latin typeface="Consolas"/>
              </a:rPr>
              <a:t>in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: Verificando existência</a:t>
            </a:r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D75B7C6-6E80-312A-FB69-83A329F257AD}"/>
              </a:ext>
            </a:extLst>
          </p:cNvPr>
          <p:cNvSpPr txBox="1"/>
          <p:nvPr/>
        </p:nvSpPr>
        <p:spPr>
          <a:xfrm>
            <a:off x="469234" y="1887164"/>
            <a:ext cx="5639942" cy="23391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>
                <a:solidFill>
                  <a:schemeClr val="accent4"/>
                </a:solidFill>
                <a:ea typeface="+mn-lt"/>
                <a:cs typeface="+mn-lt"/>
              </a:rPr>
              <a:t>Ótimo para buscas rápidas em listas, strings e sets.</a:t>
            </a:r>
            <a:endParaRPr lang="pt-BR" sz="3200">
              <a:solidFill>
                <a:schemeClr val="accent4"/>
              </a:solidFill>
            </a:endParaRPr>
          </a:p>
          <a:p>
            <a:r>
              <a:rPr lang="pt-BR" sz="3200" b="1" dirty="0">
                <a:solidFill>
                  <a:schemeClr val="accent4"/>
                </a:solidFill>
                <a:ea typeface="+mn-lt"/>
                <a:cs typeface="+mn-lt"/>
              </a:rPr>
              <a:t>Exemplo real: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 checar se o usuário já existe no sistema.</a:t>
            </a:r>
            <a:endParaRPr lang="pt-BR" sz="3200">
              <a:solidFill>
                <a:schemeClr val="accent4"/>
              </a:solidFill>
            </a:endParaRPr>
          </a:p>
          <a:p>
            <a:pPr algn="l"/>
            <a:endParaRPr lang="pt-BR" dirty="0"/>
          </a:p>
        </p:txBody>
      </p:sp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50B0B26F-D58F-96CE-5D51-2F6EC975F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34" y="4410308"/>
            <a:ext cx="564995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885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B0215323-CAAD-418B-D579-A24FD99D6323}"/>
              </a:ext>
            </a:extLst>
          </p:cNvPr>
          <p:cNvSpPr txBox="1"/>
          <p:nvPr/>
        </p:nvSpPr>
        <p:spPr>
          <a:xfrm>
            <a:off x="199001" y="5444657"/>
            <a:ext cx="649611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000" dirty="0">
                <a:solidFill>
                  <a:schemeClr val="accent4"/>
                </a:solidFill>
                <a:ea typeface="+mn-lt"/>
                <a:cs typeface="+mn-lt"/>
              </a:rPr>
              <a:t>Guia Prático dos Seletores de Python</a:t>
            </a:r>
            <a:endParaRPr lang="pt-BR" sz="4000">
              <a:solidFill>
                <a:schemeClr val="accent4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AE8FD02-141F-D03C-232C-CA3943574DB0}"/>
              </a:ext>
            </a:extLst>
          </p:cNvPr>
          <p:cNvSpPr txBox="1"/>
          <p:nvPr/>
        </p:nvSpPr>
        <p:spPr>
          <a:xfrm>
            <a:off x="2476196" y="3519471"/>
            <a:ext cx="150445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9600" dirty="0">
                <a:solidFill>
                  <a:schemeClr val="accent4"/>
                </a:solidFill>
              </a:rPr>
              <a:t>01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DFBA1CA9-318A-BDCE-3CFA-3E6C7B6C1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 Grimoire de Python - Carolina Ribeiro</a:t>
            </a: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61B13F-958B-1A9C-947F-CBA81E398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975BE2BD-8010-B835-C717-6C9621A1A0CC}"/>
              </a:ext>
            </a:extLst>
          </p:cNvPr>
          <p:cNvSpPr txBox="1"/>
          <p:nvPr/>
        </p:nvSpPr>
        <p:spPr>
          <a:xfrm>
            <a:off x="476928" y="507517"/>
            <a:ext cx="592350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O que são seletores em Python?</a:t>
            </a:r>
            <a:endParaRPr lang="pt-BR" sz="3200">
              <a:solidFill>
                <a:schemeClr val="accent4"/>
              </a:solidFill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D2BA79C-067B-B006-CE6D-584640C60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933" y="11300181"/>
            <a:ext cx="2853550" cy="649111"/>
          </a:xfrm>
        </p:spPr>
        <p:txBody>
          <a:bodyPr/>
          <a:lstStyle/>
          <a:p>
            <a:r>
              <a:rPr lang="pt-BR" sz="1200" dirty="0">
                <a:solidFill>
                  <a:schemeClr val="accent4"/>
                </a:solidFill>
              </a:rPr>
              <a:t>O </a:t>
            </a:r>
            <a:r>
              <a:rPr lang="pt-BR" sz="1200" err="1">
                <a:solidFill>
                  <a:schemeClr val="accent4"/>
                </a:solidFill>
              </a:rPr>
              <a:t>Grimoire</a:t>
            </a:r>
            <a:r>
              <a:rPr lang="pt-BR" sz="1200" dirty="0">
                <a:solidFill>
                  <a:schemeClr val="accent4"/>
                </a:solidFill>
              </a:rPr>
              <a:t> de Python - Carolina Ribeiro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F0E9C84-6D26-3A4C-D6BA-5EE9E148F98A}"/>
              </a:ext>
            </a:extLst>
          </p:cNvPr>
          <p:cNvSpPr txBox="1"/>
          <p:nvPr/>
        </p:nvSpPr>
        <p:spPr>
          <a:xfrm>
            <a:off x="469217" y="1557047"/>
            <a:ext cx="5711127" cy="33239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>
                <a:solidFill>
                  <a:schemeClr val="accent4"/>
                </a:solidFill>
                <a:ea typeface="+mn-lt"/>
                <a:cs typeface="+mn-lt"/>
              </a:rPr>
              <a:t>Seletores são formas de acessar partes específicas de um dado: posições, fatias, chaves, filtros e buscas. Eles tornam seu código mais rápido, claro e eficiente.</a:t>
            </a:r>
            <a:endParaRPr lang="pt-BR" sz="3200">
              <a:ea typeface="+mn-lt"/>
              <a:cs typeface="+mn-lt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2092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C5AF5C-705D-6506-082F-8C39421AC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60D4BF57-639B-11D4-51DA-F0B125100DDA}"/>
              </a:ext>
            </a:extLst>
          </p:cNvPr>
          <p:cNvSpPr txBox="1"/>
          <p:nvPr/>
        </p:nvSpPr>
        <p:spPr>
          <a:xfrm>
            <a:off x="199001" y="5444657"/>
            <a:ext cx="649611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000" dirty="0">
                <a:solidFill>
                  <a:schemeClr val="accent4"/>
                </a:solidFill>
                <a:ea typeface="+mn-lt"/>
                <a:cs typeface="+mn-lt"/>
              </a:rPr>
              <a:t>Indexação: Selecionando um item por posição</a:t>
            </a:r>
            <a:endParaRPr lang="pt-BR" dirty="0">
              <a:solidFill>
                <a:schemeClr val="accent4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43064D5-6675-F89C-A2B6-6A6D2EA7174F}"/>
              </a:ext>
            </a:extLst>
          </p:cNvPr>
          <p:cNvSpPr txBox="1"/>
          <p:nvPr/>
        </p:nvSpPr>
        <p:spPr>
          <a:xfrm>
            <a:off x="2476196" y="3519471"/>
            <a:ext cx="150445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9600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F19B0359-1869-D557-8B64-F6010B7BB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 Grimoire de Python - Carolina Ribeiro</a:t>
            </a:r>
          </a:p>
        </p:txBody>
      </p:sp>
    </p:spTree>
    <p:extLst>
      <p:ext uri="{BB962C8B-B14F-4D97-AF65-F5344CB8AC3E}">
        <p14:creationId xmlns:p14="http://schemas.microsoft.com/office/powerpoint/2010/main" val="2116549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E56389-4181-7683-3F69-7067A1C8F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E073145B-BE09-B22E-0206-AB150ECE1730}"/>
              </a:ext>
            </a:extLst>
          </p:cNvPr>
          <p:cNvSpPr txBox="1"/>
          <p:nvPr/>
        </p:nvSpPr>
        <p:spPr>
          <a:xfrm>
            <a:off x="199001" y="401035"/>
            <a:ext cx="649611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Indexação: Selecionando um item por posição</a:t>
            </a:r>
            <a:endParaRPr lang="pt-BR" sz="3200">
              <a:solidFill>
                <a:schemeClr val="accent4"/>
              </a:solidFill>
            </a:endParaRP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13D17ED1-F192-EEBA-27DF-A4B43F7AA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 Grimoire de Python - Carolina Ribeiro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19AD5F9-621E-4986-D4D2-A7937DFF2491}"/>
              </a:ext>
            </a:extLst>
          </p:cNvPr>
          <p:cNvSpPr txBox="1"/>
          <p:nvPr/>
        </p:nvSpPr>
        <p:spPr>
          <a:xfrm>
            <a:off x="365992" y="2109427"/>
            <a:ext cx="5973552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A indexação usa </a:t>
            </a:r>
            <a:r>
              <a:rPr lang="pt-BR" sz="3200" dirty="0">
                <a:solidFill>
                  <a:schemeClr val="accent4"/>
                </a:solidFill>
                <a:latin typeface="Consolas"/>
              </a:rPr>
              <a:t>[]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 para pegar um elemento específico de listas, </a:t>
            </a:r>
            <a:r>
              <a:rPr lang="pt-BR" sz="3200" err="1">
                <a:solidFill>
                  <a:schemeClr val="accent4"/>
                </a:solidFill>
                <a:ea typeface="+mn-lt"/>
                <a:cs typeface="+mn-lt"/>
              </a:rPr>
              <a:t>strings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 ou tuplas.</a:t>
            </a:r>
            <a:endParaRPr lang="pt-BR" sz="3200" dirty="0">
              <a:solidFill>
                <a:schemeClr val="accent4"/>
              </a:solidFill>
            </a:endParaRPr>
          </a:p>
          <a:p>
            <a:r>
              <a:rPr lang="pt-BR" sz="3200" b="1" dirty="0">
                <a:solidFill>
                  <a:schemeClr val="accent4"/>
                </a:solidFill>
                <a:ea typeface="+mn-lt"/>
                <a:cs typeface="+mn-lt"/>
              </a:rPr>
              <a:t>Exemplo real: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 pegar o primeiro produto de um carrinho.</a:t>
            </a:r>
            <a:endParaRPr lang="pt-BR" sz="3200" dirty="0">
              <a:solidFill>
                <a:schemeClr val="accent4"/>
              </a:solidFill>
            </a:endParaRPr>
          </a:p>
          <a:p>
            <a:pPr algn="l"/>
            <a:endParaRPr lang="pt-BR" sz="3200" dirty="0">
              <a:solidFill>
                <a:schemeClr val="accent4"/>
              </a:solidFill>
            </a:endParaRPr>
          </a:p>
        </p:txBody>
      </p:sp>
      <p:pic>
        <p:nvPicPr>
          <p:cNvPr id="4" name="Imagem 3" descr="Tela de computador com fundo preto&#10;&#10;O conteúdo gerado por IA pode estar incorreto.">
            <a:extLst>
              <a:ext uri="{FF2B5EF4-FFF2-40B4-BE49-F238E27FC236}">
                <a16:creationId xmlns:a16="http://schemas.microsoft.com/office/drawing/2014/main" id="{03944617-612B-29F2-48F9-4512E7F1F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76" y="5547267"/>
            <a:ext cx="5915025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727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4A2E54-EF28-0B68-BD74-8B260F3E0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88EC1AD7-7006-9124-9EC8-614D5C6501B5}"/>
              </a:ext>
            </a:extLst>
          </p:cNvPr>
          <p:cNvSpPr txBox="1"/>
          <p:nvPr/>
        </p:nvSpPr>
        <p:spPr>
          <a:xfrm>
            <a:off x="199001" y="5444657"/>
            <a:ext cx="649611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000" dirty="0" err="1">
                <a:solidFill>
                  <a:schemeClr val="accent4"/>
                </a:solidFill>
                <a:ea typeface="+mn-lt"/>
                <a:cs typeface="+mn-lt"/>
              </a:rPr>
              <a:t>Slicing</a:t>
            </a:r>
            <a:r>
              <a:rPr lang="pt-BR" sz="4000" dirty="0">
                <a:solidFill>
                  <a:schemeClr val="accent4"/>
                </a:solidFill>
                <a:ea typeface="+mn-lt"/>
                <a:cs typeface="+mn-lt"/>
              </a:rPr>
              <a:t>: Fatiando partes de dados</a:t>
            </a:r>
            <a:endParaRPr lang="pt-BR" dirty="0">
              <a:solidFill>
                <a:schemeClr val="accent4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5B6C3DA-DDE2-35AC-B963-B2EB3E84ED90}"/>
              </a:ext>
            </a:extLst>
          </p:cNvPr>
          <p:cNvSpPr txBox="1"/>
          <p:nvPr/>
        </p:nvSpPr>
        <p:spPr>
          <a:xfrm>
            <a:off x="2476196" y="3519471"/>
            <a:ext cx="150445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9600" dirty="0">
                <a:solidFill>
                  <a:schemeClr val="accent4"/>
                </a:solidFill>
              </a:rPr>
              <a:t>03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C4AE3AE6-0037-C306-2EF4-8F189BFE7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 Grimoire de Python - Carolina Ribeiro</a:t>
            </a:r>
          </a:p>
        </p:txBody>
      </p:sp>
    </p:spTree>
    <p:extLst>
      <p:ext uri="{BB962C8B-B14F-4D97-AF65-F5344CB8AC3E}">
        <p14:creationId xmlns:p14="http://schemas.microsoft.com/office/powerpoint/2010/main" val="953189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41B39320-8702-5DF1-6920-153B43FFF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09883BD-2873-EA14-9948-1276F2BF216E}"/>
              </a:ext>
            </a:extLst>
          </p:cNvPr>
          <p:cNvSpPr txBox="1"/>
          <p:nvPr/>
        </p:nvSpPr>
        <p:spPr>
          <a:xfrm>
            <a:off x="610842" y="479030"/>
            <a:ext cx="564190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err="1">
                <a:solidFill>
                  <a:schemeClr val="accent4"/>
                </a:solidFill>
                <a:ea typeface="+mn-lt"/>
                <a:cs typeface="+mn-lt"/>
              </a:rPr>
              <a:t>Slicing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: Fatiando partes de dados</a:t>
            </a:r>
            <a:endParaRPr lang="pt-BR" sz="3200">
              <a:solidFill>
                <a:schemeClr val="accent4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A5CBB17-C91F-F69D-30C6-89746FF92ED6}"/>
              </a:ext>
            </a:extLst>
          </p:cNvPr>
          <p:cNvSpPr txBox="1"/>
          <p:nvPr/>
        </p:nvSpPr>
        <p:spPr>
          <a:xfrm>
            <a:off x="467274" y="1747950"/>
            <a:ext cx="5624595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Permite selecionar uma faixa usando </a:t>
            </a:r>
            <a:r>
              <a:rPr lang="pt-BR" sz="3200" dirty="0" err="1">
                <a:solidFill>
                  <a:schemeClr val="accent4"/>
                </a:solidFill>
                <a:latin typeface="Consolas"/>
              </a:rPr>
              <a:t>inicio:fim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.</a:t>
            </a:r>
            <a:endParaRPr lang="pt-BR" sz="3200" dirty="0">
              <a:solidFill>
                <a:schemeClr val="accent4"/>
              </a:solidFill>
            </a:endParaRPr>
          </a:p>
          <a:p>
            <a:r>
              <a:rPr lang="pt-BR" sz="3200" b="1" dirty="0">
                <a:solidFill>
                  <a:schemeClr val="accent4"/>
                </a:solidFill>
                <a:ea typeface="+mn-lt"/>
                <a:cs typeface="+mn-lt"/>
              </a:rPr>
              <a:t>Exemplo real: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 extrair os 5 primeiros caracteres do </a:t>
            </a:r>
            <a:r>
              <a:rPr lang="pt-BR" sz="3200" dirty="0" err="1">
                <a:solidFill>
                  <a:schemeClr val="accent4"/>
                </a:solidFill>
                <a:ea typeface="+mn-lt"/>
                <a:cs typeface="+mn-lt"/>
              </a:rPr>
              <a:t>username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.</a:t>
            </a:r>
            <a:endParaRPr lang="pt-BR" sz="3200" dirty="0">
              <a:solidFill>
                <a:schemeClr val="accent4"/>
              </a:solidFill>
            </a:endParaRPr>
          </a:p>
          <a:p>
            <a:pPr algn="l"/>
            <a:endParaRPr lang="pt-BR" sz="3200" dirty="0">
              <a:solidFill>
                <a:schemeClr val="accent4"/>
              </a:solidFill>
            </a:endParaRPr>
          </a:p>
        </p:txBody>
      </p:sp>
      <p:pic>
        <p:nvPicPr>
          <p:cNvPr id="6" name="Imagem 5" descr="Interface gráfica do usuário, Texto">
            <a:extLst>
              <a:ext uri="{FF2B5EF4-FFF2-40B4-BE49-F238E27FC236}">
                <a16:creationId xmlns:a16="http://schemas.microsoft.com/office/drawing/2014/main" id="{E998E864-31CE-09B0-1F28-092C98434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34" y="4800600"/>
            <a:ext cx="6003073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497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A65E4C-0003-113F-2440-B81999CA4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5B2C1439-3BA3-CC92-9EFD-DEB8174CEB31}"/>
              </a:ext>
            </a:extLst>
          </p:cNvPr>
          <p:cNvSpPr txBox="1"/>
          <p:nvPr/>
        </p:nvSpPr>
        <p:spPr>
          <a:xfrm>
            <a:off x="199001" y="5444657"/>
            <a:ext cx="649611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000" dirty="0">
                <a:solidFill>
                  <a:schemeClr val="accent4"/>
                </a:solidFill>
                <a:ea typeface="+mn-lt"/>
                <a:cs typeface="+mn-lt"/>
              </a:rPr>
              <a:t>Seletores em dicionários: Acessando chaves</a:t>
            </a:r>
            <a:endParaRPr lang="pt-BR" dirty="0">
              <a:solidFill>
                <a:schemeClr val="accent4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6D12172-3A07-45DD-B330-E6330B02F644}"/>
              </a:ext>
            </a:extLst>
          </p:cNvPr>
          <p:cNvSpPr txBox="1"/>
          <p:nvPr/>
        </p:nvSpPr>
        <p:spPr>
          <a:xfrm>
            <a:off x="2476196" y="3519471"/>
            <a:ext cx="150445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9600" dirty="0">
                <a:solidFill>
                  <a:schemeClr val="accent4"/>
                </a:solidFill>
              </a:rPr>
              <a:t>04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CC80898C-1E38-5E4D-AF7D-C6186196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 Grimoire de Python - Carolina Ribeiro</a:t>
            </a:r>
          </a:p>
        </p:txBody>
      </p:sp>
    </p:spTree>
    <p:extLst>
      <p:ext uri="{BB962C8B-B14F-4D97-AF65-F5344CB8AC3E}">
        <p14:creationId xmlns:p14="http://schemas.microsoft.com/office/powerpoint/2010/main" val="1274596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3046FA38-480D-6656-73FE-58B1B3B98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 Grimoire de Python - Carolina Ribeiro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6FE3608-546C-E8ED-A6D6-1849F0CE08EC}"/>
              </a:ext>
            </a:extLst>
          </p:cNvPr>
          <p:cNvSpPr txBox="1"/>
          <p:nvPr/>
        </p:nvSpPr>
        <p:spPr>
          <a:xfrm>
            <a:off x="432661" y="1972935"/>
            <a:ext cx="5884192" cy="23391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Dicionários armazenam informações nomeadas.</a:t>
            </a:r>
            <a:endParaRPr lang="pt-BR" sz="3200">
              <a:solidFill>
                <a:schemeClr val="accent4"/>
              </a:solidFill>
            </a:endParaRPr>
          </a:p>
          <a:p>
            <a:r>
              <a:rPr lang="pt-BR" sz="3200" b="1" dirty="0">
                <a:solidFill>
                  <a:schemeClr val="accent4"/>
                </a:solidFill>
                <a:ea typeface="+mn-lt"/>
                <a:cs typeface="+mn-lt"/>
              </a:rPr>
              <a:t>Exemplo real:</a:t>
            </a:r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 buscar o e-mail do usuário.</a:t>
            </a:r>
            <a:endParaRPr lang="pt-BR" sz="3200">
              <a:solidFill>
                <a:schemeClr val="accent4"/>
              </a:solidFill>
            </a:endParaRPr>
          </a:p>
          <a:p>
            <a:pPr algn="l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0531DA4-8BD1-2789-4265-F9C54964D168}"/>
              </a:ext>
            </a:extLst>
          </p:cNvPr>
          <p:cNvSpPr txBox="1"/>
          <p:nvPr/>
        </p:nvSpPr>
        <p:spPr>
          <a:xfrm>
            <a:off x="761483" y="4672741"/>
            <a:ext cx="17306" cy="865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0B82D61-A88F-81CF-D931-3054A6430445}"/>
              </a:ext>
            </a:extLst>
          </p:cNvPr>
          <p:cNvSpPr txBox="1"/>
          <p:nvPr/>
        </p:nvSpPr>
        <p:spPr>
          <a:xfrm>
            <a:off x="508281" y="448746"/>
            <a:ext cx="5849579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dirty="0">
                <a:solidFill>
                  <a:schemeClr val="accent4"/>
                </a:solidFill>
                <a:ea typeface="+mn-lt"/>
                <a:cs typeface="+mn-lt"/>
              </a:rPr>
              <a:t>Seletores em dicionários: Acessando chaves</a:t>
            </a:r>
            <a:endParaRPr lang="pt-BR" sz="3200">
              <a:solidFill>
                <a:schemeClr val="accent4"/>
              </a:solidFill>
            </a:endParaRPr>
          </a:p>
        </p:txBody>
      </p:sp>
      <p:pic>
        <p:nvPicPr>
          <p:cNvPr id="6" name="Imagem 5" descr="Texto&#10;&#10;O conteúdo gerado por IA pode estar incorreto.">
            <a:extLst>
              <a:ext uri="{FF2B5EF4-FFF2-40B4-BE49-F238E27FC236}">
                <a16:creationId xmlns:a16="http://schemas.microsoft.com/office/drawing/2014/main" id="{1DE54122-0325-BEAD-42DF-EE426CA94F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970" t="-90" r="-7242" b="-362"/>
          <a:stretch>
            <a:fillRect/>
          </a:stretch>
        </p:blipFill>
        <p:spPr>
          <a:xfrm>
            <a:off x="435236" y="4317380"/>
            <a:ext cx="6267041" cy="413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570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18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400</cp:revision>
  <dcterms:created xsi:type="dcterms:W3CDTF">2025-11-16T16:07:08Z</dcterms:created>
  <dcterms:modified xsi:type="dcterms:W3CDTF">2025-11-16T18:58:21Z</dcterms:modified>
</cp:coreProperties>
</file>

<file path=docProps/thumbnail.jpeg>
</file>